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9"/>
  </p:notesMasterIdLst>
  <p:sldIdLst>
    <p:sldId id="268" r:id="rId2"/>
    <p:sldId id="355" r:id="rId3"/>
    <p:sldId id="406" r:id="rId4"/>
    <p:sldId id="405" r:id="rId5"/>
    <p:sldId id="404" r:id="rId6"/>
    <p:sldId id="390" r:id="rId7"/>
    <p:sldId id="407"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67" d="100"/>
          <a:sy n="167" d="100"/>
        </p:scale>
        <p:origin x="-336" y="-1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5/7/16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1:18-32</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Arial"/>
                <a:ea typeface="Cambria"/>
                <a:cs typeface="Times New Roman"/>
              </a:rPr>
              <a:t>18 </a:t>
            </a:r>
            <a:r>
              <a:rPr lang="en-AU" sz="3200" dirty="0" smtClean="0">
                <a:solidFill>
                  <a:schemeClr val="bg1"/>
                </a:solidFill>
                <a:latin typeface="Times New Roman"/>
                <a:ea typeface="Cambria"/>
                <a:cs typeface="Times New Roman"/>
              </a:rPr>
              <a:t>For the wrath of God is revealed from heaven against all ungodliness and unrighteousness of men, who by their unrighteousness suppress the truth. </a:t>
            </a:r>
            <a:r>
              <a:rPr lang="en-AU" sz="3200" b="1" baseline="30000" dirty="0" smtClean="0">
                <a:solidFill>
                  <a:schemeClr val="bg1"/>
                </a:solidFill>
                <a:latin typeface="Arial"/>
                <a:ea typeface="Cambria"/>
                <a:cs typeface="Times New Roman"/>
              </a:rPr>
              <a:t>19 </a:t>
            </a:r>
            <a:r>
              <a:rPr lang="en-AU" sz="3200" dirty="0" smtClean="0">
                <a:solidFill>
                  <a:schemeClr val="bg1"/>
                </a:solidFill>
                <a:latin typeface="Times New Roman"/>
                <a:ea typeface="Cambria"/>
                <a:cs typeface="Times New Roman"/>
              </a:rPr>
              <a:t>For what can be known about God is plain to them, because God has shown it to them. </a:t>
            </a:r>
            <a:r>
              <a:rPr lang="en-AU" sz="3200" b="1" baseline="30000" dirty="0" smtClean="0">
                <a:solidFill>
                  <a:schemeClr val="bg1"/>
                </a:solidFill>
                <a:latin typeface="Arial"/>
                <a:ea typeface="Cambria"/>
                <a:cs typeface="Times New Roman"/>
              </a:rPr>
              <a:t>20 </a:t>
            </a:r>
            <a:r>
              <a:rPr lang="en-AU" sz="3200" dirty="0" smtClean="0">
                <a:solidFill>
                  <a:schemeClr val="bg1"/>
                </a:solidFill>
                <a:latin typeface="Times New Roman"/>
                <a:ea typeface="Cambria"/>
                <a:cs typeface="Times New Roman"/>
              </a:rPr>
              <a:t>For his invisible attributes, namely, his eternal power and divine nature, have been clearly perceived, ever since the creation of the world, in the things that have been made. So they are without excuse.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Arial"/>
                <a:ea typeface="Cambria"/>
                <a:cs typeface="Times New Roman"/>
              </a:rPr>
              <a:t>21 </a:t>
            </a:r>
            <a:r>
              <a:rPr lang="en-AU" sz="3200" dirty="0" smtClean="0">
                <a:solidFill>
                  <a:schemeClr val="bg1"/>
                </a:solidFill>
                <a:latin typeface="Times New Roman"/>
                <a:ea typeface="Cambria"/>
                <a:cs typeface="Times New Roman"/>
              </a:rPr>
              <a:t>For although they knew God, they did not </a:t>
            </a:r>
            <a:r>
              <a:rPr lang="en-AU" sz="3200" dirty="0" err="1" smtClean="0">
                <a:solidFill>
                  <a:schemeClr val="bg1"/>
                </a:solidFill>
                <a:latin typeface="Times New Roman"/>
                <a:ea typeface="Cambria"/>
                <a:cs typeface="Times New Roman"/>
              </a:rPr>
              <a:t>honor</a:t>
            </a:r>
            <a:r>
              <a:rPr lang="en-AU" sz="3200" dirty="0" smtClean="0">
                <a:solidFill>
                  <a:schemeClr val="bg1"/>
                </a:solidFill>
                <a:latin typeface="Times New Roman"/>
                <a:ea typeface="Cambria"/>
                <a:cs typeface="Times New Roman"/>
              </a:rPr>
              <a:t> him as God or give thanks to him, but they became futile in their thinking, and their foolish hearts were darkened. </a:t>
            </a:r>
            <a:r>
              <a:rPr lang="en-AU" sz="3200" b="1" baseline="30000" dirty="0" smtClean="0">
                <a:solidFill>
                  <a:schemeClr val="bg1"/>
                </a:solidFill>
                <a:latin typeface="Arial"/>
                <a:ea typeface="Cambria"/>
                <a:cs typeface="Times New Roman"/>
              </a:rPr>
              <a:t>22 </a:t>
            </a:r>
            <a:r>
              <a:rPr lang="en-AU" sz="3200" dirty="0" smtClean="0">
                <a:solidFill>
                  <a:schemeClr val="bg1"/>
                </a:solidFill>
                <a:latin typeface="Times New Roman"/>
                <a:ea typeface="Cambria"/>
                <a:cs typeface="Times New Roman"/>
              </a:rPr>
              <a:t>Claiming to be wise, they became fools, </a:t>
            </a:r>
            <a:r>
              <a:rPr lang="en-AU" sz="3200" b="1" baseline="30000" dirty="0" smtClean="0">
                <a:solidFill>
                  <a:schemeClr val="bg1"/>
                </a:solidFill>
                <a:latin typeface="Arial"/>
                <a:ea typeface="Cambria"/>
                <a:cs typeface="Times New Roman"/>
              </a:rPr>
              <a:t>23 </a:t>
            </a:r>
            <a:r>
              <a:rPr lang="en-AU" sz="3200" dirty="0" smtClean="0">
                <a:solidFill>
                  <a:schemeClr val="bg1"/>
                </a:solidFill>
                <a:latin typeface="Times New Roman"/>
                <a:ea typeface="Cambria"/>
                <a:cs typeface="Times New Roman"/>
              </a:rPr>
              <a:t>and exchanged the glory of the immortal God for images resembling mortal man and birds and animals and creeping things.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smtClean="0">
                <a:solidFill>
                  <a:srgbClr val="FFFFFF"/>
                </a:solidFill>
                <a:latin typeface="Arial"/>
                <a:ea typeface="Cambria"/>
                <a:cs typeface="Times New Roman"/>
              </a:rPr>
              <a:t>24 </a:t>
            </a:r>
            <a:r>
              <a:rPr lang="en-AU" sz="3000" dirty="0" smtClean="0">
                <a:solidFill>
                  <a:srgbClr val="FFFFFF"/>
                </a:solidFill>
                <a:latin typeface="Times New Roman"/>
                <a:ea typeface="Cambria"/>
                <a:cs typeface="Times New Roman"/>
              </a:rPr>
              <a:t>Therefore God gave them up in the lusts of their hearts to impurity, to the </a:t>
            </a:r>
            <a:r>
              <a:rPr lang="en-AU" sz="3000" dirty="0" err="1" smtClean="0">
                <a:solidFill>
                  <a:srgbClr val="FFFFFF"/>
                </a:solidFill>
                <a:latin typeface="Times New Roman"/>
                <a:ea typeface="Cambria"/>
                <a:cs typeface="Times New Roman"/>
              </a:rPr>
              <a:t>dishonoring</a:t>
            </a:r>
            <a:r>
              <a:rPr lang="en-AU" sz="3000" dirty="0" smtClean="0">
                <a:solidFill>
                  <a:srgbClr val="FFFFFF"/>
                </a:solidFill>
                <a:latin typeface="Times New Roman"/>
                <a:ea typeface="Cambria"/>
                <a:cs typeface="Times New Roman"/>
              </a:rPr>
              <a:t> of their bodies among themselves, </a:t>
            </a:r>
            <a:r>
              <a:rPr lang="en-AU" sz="3000" b="1" baseline="30000" dirty="0" smtClean="0">
                <a:solidFill>
                  <a:srgbClr val="FFFFFF"/>
                </a:solidFill>
                <a:latin typeface="Arial"/>
                <a:ea typeface="Cambria"/>
                <a:cs typeface="Times New Roman"/>
              </a:rPr>
              <a:t>25 </a:t>
            </a:r>
            <a:r>
              <a:rPr lang="en-AU" sz="3000" dirty="0" smtClean="0">
                <a:solidFill>
                  <a:srgbClr val="FFFFFF"/>
                </a:solidFill>
                <a:latin typeface="Times New Roman"/>
                <a:ea typeface="Cambria"/>
                <a:cs typeface="Times New Roman"/>
              </a:rPr>
              <a:t>because they exchanged the truth about God for a lie and worshiped and served the creature rather than the Creator, who is blessed forever! Amen. </a:t>
            </a:r>
            <a:endParaRPr lang="en-US" sz="3000" dirty="0" smtClean="0">
              <a:solidFill>
                <a:srgbClr val="FFFFFF"/>
              </a:solidFill>
              <a:latin typeface="Times New Roman"/>
              <a:ea typeface="Cambria"/>
              <a:cs typeface="Times New Roman"/>
            </a:endParaRPr>
          </a:p>
          <a:p>
            <a:r>
              <a:rPr lang="en-AU" sz="3000" b="1" baseline="30000" dirty="0" smtClean="0">
                <a:solidFill>
                  <a:srgbClr val="FFFFFF"/>
                </a:solidFill>
                <a:latin typeface="Arial"/>
                <a:ea typeface="Cambria"/>
                <a:cs typeface="Times New Roman"/>
              </a:rPr>
              <a:t>26 </a:t>
            </a:r>
            <a:r>
              <a:rPr lang="en-AU" sz="3000" dirty="0" smtClean="0">
                <a:solidFill>
                  <a:srgbClr val="FFFFFF"/>
                </a:solidFill>
                <a:latin typeface="Times New Roman"/>
                <a:ea typeface="Cambria"/>
                <a:cs typeface="Times New Roman"/>
              </a:rPr>
              <a:t>For this reason God gave them up to </a:t>
            </a:r>
            <a:r>
              <a:rPr lang="en-AU" sz="3000" dirty="0" err="1" smtClean="0">
                <a:solidFill>
                  <a:srgbClr val="FFFFFF"/>
                </a:solidFill>
                <a:latin typeface="Times New Roman"/>
                <a:ea typeface="Cambria"/>
                <a:cs typeface="Times New Roman"/>
              </a:rPr>
              <a:t>dishonorable</a:t>
            </a:r>
            <a:r>
              <a:rPr lang="en-AU" sz="3000" dirty="0" smtClean="0">
                <a:solidFill>
                  <a:srgbClr val="FFFFFF"/>
                </a:solidFill>
                <a:latin typeface="Times New Roman"/>
                <a:ea typeface="Cambria"/>
                <a:cs typeface="Times New Roman"/>
              </a:rPr>
              <a:t> passions. For their women exchanged natural relations for those that are contrary to nature; </a:t>
            </a:r>
            <a:r>
              <a:rPr lang="en-AU" sz="3000" b="1" baseline="30000" dirty="0" smtClean="0">
                <a:solidFill>
                  <a:srgbClr val="FFFFFF"/>
                </a:solidFill>
                <a:latin typeface="Arial"/>
                <a:ea typeface="Cambria"/>
                <a:cs typeface="Times New Roman"/>
              </a:rPr>
              <a:t>27 </a:t>
            </a:r>
            <a:r>
              <a:rPr lang="en-AU" sz="3000" dirty="0" smtClean="0">
                <a:solidFill>
                  <a:srgbClr val="FFFFFF"/>
                </a:solidFill>
                <a:latin typeface="Times New Roman"/>
                <a:ea typeface="Cambria"/>
                <a:cs typeface="Times New Roman"/>
              </a:rPr>
              <a:t>and the men likewise gave up natural relations with women and were consumed with passion for one another, men committing shameless acts with men and receiving in themselves the due penalty for their error.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smtClean="0">
                <a:solidFill>
                  <a:srgbClr val="FFFFFF"/>
                </a:solidFill>
                <a:latin typeface="Arial"/>
                <a:ea typeface="Cambria"/>
                <a:cs typeface="Times New Roman"/>
              </a:rPr>
              <a:t>28 </a:t>
            </a:r>
            <a:r>
              <a:rPr lang="en-AU" sz="3000" dirty="0" smtClean="0">
                <a:solidFill>
                  <a:srgbClr val="FFFFFF"/>
                </a:solidFill>
                <a:latin typeface="Times New Roman"/>
                <a:ea typeface="Cambria"/>
                <a:cs typeface="Times New Roman"/>
              </a:rPr>
              <a:t>And since they did not see fit to acknowledge God, God gave them up to a debased mind to do what ought not to be done. </a:t>
            </a:r>
            <a:r>
              <a:rPr lang="en-AU" sz="3000" b="1" baseline="30000" dirty="0" smtClean="0">
                <a:solidFill>
                  <a:srgbClr val="FFFFFF"/>
                </a:solidFill>
                <a:latin typeface="Arial"/>
                <a:ea typeface="Cambria"/>
                <a:cs typeface="Times New Roman"/>
              </a:rPr>
              <a:t>29 </a:t>
            </a:r>
            <a:r>
              <a:rPr lang="en-AU" sz="3000" dirty="0" smtClean="0">
                <a:solidFill>
                  <a:srgbClr val="FFFFFF"/>
                </a:solidFill>
                <a:latin typeface="Times New Roman"/>
                <a:ea typeface="Cambria"/>
                <a:cs typeface="Times New Roman"/>
              </a:rPr>
              <a:t>They were filled with all manner of unrighteousness, evil, covetousness, malice. They are full of envy, murder, strife, deceit, maliciousness. They are gossips, </a:t>
            </a:r>
            <a:r>
              <a:rPr lang="en-AU" sz="3000" b="1" baseline="30000" dirty="0" smtClean="0">
                <a:solidFill>
                  <a:srgbClr val="FFFFFF"/>
                </a:solidFill>
                <a:latin typeface="Arial"/>
                <a:ea typeface="Cambria"/>
                <a:cs typeface="Times New Roman"/>
              </a:rPr>
              <a:t>30 </a:t>
            </a:r>
            <a:r>
              <a:rPr lang="en-AU" sz="3000" dirty="0" smtClean="0">
                <a:solidFill>
                  <a:srgbClr val="FFFFFF"/>
                </a:solidFill>
                <a:latin typeface="Times New Roman"/>
                <a:ea typeface="Cambria"/>
                <a:cs typeface="Times New Roman"/>
              </a:rPr>
              <a:t>slanderers, haters of God, insolent, haughty, boastful, inventors of evil, disobedient to parents, </a:t>
            </a:r>
            <a:r>
              <a:rPr lang="en-AU" sz="3000" b="1" baseline="30000" dirty="0" smtClean="0">
                <a:solidFill>
                  <a:srgbClr val="FFFFFF"/>
                </a:solidFill>
                <a:latin typeface="Arial"/>
                <a:ea typeface="Cambria"/>
                <a:cs typeface="Times New Roman"/>
              </a:rPr>
              <a:t>31 </a:t>
            </a:r>
            <a:r>
              <a:rPr lang="en-AU" sz="3000" dirty="0" smtClean="0">
                <a:solidFill>
                  <a:srgbClr val="FFFFFF"/>
                </a:solidFill>
                <a:latin typeface="Times New Roman"/>
                <a:ea typeface="Cambria"/>
                <a:cs typeface="Times New Roman"/>
              </a:rPr>
              <a:t>foolish, faithless, heartless, ruthless. </a:t>
            </a:r>
            <a:r>
              <a:rPr lang="en-AU" sz="3000" b="1" baseline="30000" dirty="0" smtClean="0">
                <a:solidFill>
                  <a:srgbClr val="FFFFFF"/>
                </a:solidFill>
                <a:latin typeface="Arial"/>
                <a:ea typeface="Cambria"/>
                <a:cs typeface="Times New Roman"/>
              </a:rPr>
              <a:t>32 </a:t>
            </a:r>
            <a:r>
              <a:rPr lang="en-AU" sz="3000" dirty="0" smtClean="0">
                <a:solidFill>
                  <a:srgbClr val="FFFFFF"/>
                </a:solidFill>
                <a:latin typeface="Times New Roman"/>
                <a:ea typeface="Cambria"/>
                <a:cs typeface="Times New Roman"/>
              </a:rPr>
              <a:t>Though they know God’s righteous decree that those who practice such things deserve to die, they not only do them but give approval to those who practice them.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Curved Down Arrow 12"/>
          <p:cNvSpPr/>
          <p:nvPr/>
        </p:nvSpPr>
        <p:spPr>
          <a:xfrm>
            <a:off x="1828800" y="1790700"/>
            <a:ext cx="4724400" cy="990600"/>
          </a:xfrm>
          <a:prstGeom prst="curvedDownArrow">
            <a:avLst/>
          </a:prstGeom>
          <a:solidFill>
            <a:schemeClr val="accent1">
              <a:alpha val="5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4" name="TextBox 14"/>
          <p:cNvSpPr txBox="1">
            <a:spLocks noChangeArrowheads="1"/>
          </p:cNvSpPr>
          <p:nvPr/>
        </p:nvSpPr>
        <p:spPr bwMode="auto">
          <a:xfrm>
            <a:off x="152400" y="0"/>
            <a:ext cx="8839200" cy="1631216"/>
          </a:xfrm>
          <a:prstGeom prst="rect">
            <a:avLst/>
          </a:prstGeom>
          <a:noFill/>
          <a:ln w="28575">
            <a:solidFill>
              <a:schemeClr val="bg1"/>
            </a:solidFill>
            <a:miter lim="800000"/>
            <a:headEnd/>
            <a:tailEnd/>
          </a:ln>
        </p:spPr>
        <p:txBody>
          <a:bodyPr wrap="square" numCol="1">
            <a:prstTxWarp prst="textNoShape">
              <a:avLst/>
            </a:prstTxWarp>
            <a:spAutoFit/>
          </a:bodyPr>
          <a:lstStyle/>
          <a:p>
            <a:pPr marL="266700" indent="-266700">
              <a:buFont typeface="Arial"/>
              <a:buChar char="•"/>
            </a:pPr>
            <a:r>
              <a:rPr lang="en-US" sz="2000" dirty="0" smtClean="0">
                <a:solidFill>
                  <a:schemeClr val="bg1"/>
                </a:solidFill>
                <a:latin typeface="Times New Roman"/>
                <a:cs typeface="Times New Roman"/>
              </a:rPr>
              <a:t>I’m eager to preach the Gospel</a:t>
            </a:r>
          </a:p>
          <a:p>
            <a:pPr marL="266700" indent="-266700">
              <a:buFont typeface="Arial"/>
              <a:buChar char="•"/>
            </a:pPr>
            <a:r>
              <a:rPr lang="en-US" sz="2000" dirty="0" smtClean="0">
                <a:solidFill>
                  <a:schemeClr val="bg1"/>
                </a:solidFill>
                <a:latin typeface="Times New Roman"/>
                <a:cs typeface="Times New Roman"/>
              </a:rPr>
              <a:t>Because I’m not ashamed of the Gospel</a:t>
            </a:r>
          </a:p>
          <a:p>
            <a:pPr marL="266700" indent="-266700">
              <a:buFont typeface="Arial"/>
              <a:buChar char="•"/>
            </a:pPr>
            <a:r>
              <a:rPr lang="en-US" sz="2000" dirty="0" smtClean="0">
                <a:solidFill>
                  <a:schemeClr val="bg1"/>
                </a:solidFill>
                <a:latin typeface="Times New Roman"/>
                <a:cs typeface="Times New Roman"/>
              </a:rPr>
              <a:t>Because it is the power of God for salvation to everyone who believes</a:t>
            </a:r>
          </a:p>
          <a:p>
            <a:pPr marL="266700" indent="-266700">
              <a:buFont typeface="Arial"/>
              <a:buChar char="•"/>
            </a:pPr>
            <a:r>
              <a:rPr lang="en-US" sz="2000" dirty="0" smtClean="0">
                <a:solidFill>
                  <a:schemeClr val="bg1"/>
                </a:solidFill>
                <a:latin typeface="Times New Roman"/>
                <a:cs typeface="Times New Roman"/>
              </a:rPr>
              <a:t>Because in the Gospel, the righteousness of God is being </a:t>
            </a:r>
            <a:r>
              <a:rPr lang="en-US" sz="2000" dirty="0" smtClean="0">
                <a:solidFill>
                  <a:schemeClr val="bg1"/>
                </a:solidFill>
                <a:latin typeface="Times New Roman"/>
                <a:cs typeface="Times New Roman"/>
              </a:rPr>
              <a:t>revealed</a:t>
            </a:r>
          </a:p>
          <a:p>
            <a:pPr marL="266700" indent="-266700">
              <a:buFont typeface="Arial"/>
              <a:buChar char="•"/>
            </a:pPr>
            <a:r>
              <a:rPr lang="en-US" sz="2000" dirty="0" smtClean="0">
                <a:solidFill>
                  <a:srgbClr val="FFFF00"/>
                </a:solidFill>
                <a:latin typeface="Times New Roman"/>
                <a:cs typeface="Times New Roman"/>
              </a:rPr>
              <a:t>Because the </a:t>
            </a:r>
            <a:r>
              <a:rPr lang="en-US" sz="2000" b="1" u="sng" dirty="0" smtClean="0">
                <a:solidFill>
                  <a:srgbClr val="FFFF00"/>
                </a:solidFill>
                <a:latin typeface="Times New Roman"/>
                <a:cs typeface="Times New Roman"/>
              </a:rPr>
              <a:t>wrath </a:t>
            </a:r>
            <a:r>
              <a:rPr lang="en-US" sz="2000" dirty="0" smtClean="0">
                <a:solidFill>
                  <a:srgbClr val="FFFF00"/>
                </a:solidFill>
                <a:latin typeface="Times New Roman"/>
                <a:cs typeface="Times New Roman"/>
              </a:rPr>
              <a:t>of God is being revealed</a:t>
            </a:r>
            <a:endParaRPr lang="en-US" sz="2000" dirty="0" smtClean="0">
              <a:solidFill>
                <a:srgbClr val="FFFF00"/>
              </a:solidFill>
              <a:latin typeface="Times New Roman"/>
              <a:cs typeface="Times New Roman"/>
            </a:endParaRPr>
          </a:p>
        </p:txBody>
      </p:sp>
      <p:sp>
        <p:nvSpPr>
          <p:cNvPr id="25" name="TextBox 14"/>
          <p:cNvSpPr txBox="1">
            <a:spLocks noChangeArrowheads="1"/>
          </p:cNvSpPr>
          <p:nvPr/>
        </p:nvSpPr>
        <p:spPr bwMode="auto">
          <a:xfrm>
            <a:off x="0" y="1638300"/>
            <a:ext cx="9067800" cy="830997"/>
          </a:xfrm>
          <a:prstGeom prst="rect">
            <a:avLst/>
          </a:prstGeom>
          <a:noFill/>
          <a:ln w="9525">
            <a:noFill/>
            <a:miter lim="800000"/>
            <a:headEnd/>
            <a:tailEnd/>
          </a:ln>
        </p:spPr>
        <p:txBody>
          <a:bodyPr wrap="square" numCol="1">
            <a:prstTxWarp prst="textNoShape">
              <a:avLst/>
            </a:prstTxWarp>
            <a:spAutoFit/>
          </a:bodyPr>
          <a:lstStyle/>
          <a:p>
            <a:pPr algn="ctr"/>
            <a:r>
              <a:rPr lang="en-US" sz="2400" i="1" dirty="0" smtClean="0">
                <a:solidFill>
                  <a:srgbClr val="FFFF00"/>
                </a:solidFill>
                <a:latin typeface="Times New Roman"/>
                <a:cs typeface="Times New Roman"/>
              </a:rPr>
              <a:t>The </a:t>
            </a:r>
            <a:r>
              <a:rPr lang="en-US" sz="2400" b="1" i="1" dirty="0" smtClean="0">
                <a:solidFill>
                  <a:srgbClr val="FFFF00"/>
                </a:solidFill>
                <a:latin typeface="Times New Roman"/>
                <a:cs typeface="Times New Roman"/>
              </a:rPr>
              <a:t>wrath of God</a:t>
            </a:r>
            <a:r>
              <a:rPr lang="en-US" sz="2400" i="1" dirty="0" smtClean="0">
                <a:solidFill>
                  <a:srgbClr val="FFFF00"/>
                </a:solidFill>
                <a:latin typeface="Times New Roman"/>
                <a:cs typeface="Times New Roman"/>
              </a:rPr>
              <a:t> is the active opposition of God’s holy nature to everything that is evil</a:t>
            </a:r>
            <a:endParaRPr lang="en-US" sz="2400" i="1" dirty="0" smtClean="0">
              <a:solidFill>
                <a:srgbClr val="FFFF00"/>
              </a:solidFill>
              <a:latin typeface="Times New Roman"/>
              <a:cs typeface="Times New Roman"/>
            </a:endParaRPr>
          </a:p>
        </p:txBody>
      </p:sp>
      <p:sp>
        <p:nvSpPr>
          <p:cNvPr id="8" name="TextBox 14"/>
          <p:cNvSpPr txBox="1">
            <a:spLocks noChangeArrowheads="1"/>
          </p:cNvSpPr>
          <p:nvPr/>
        </p:nvSpPr>
        <p:spPr bwMode="auto">
          <a:xfrm>
            <a:off x="2667000" y="2781300"/>
            <a:ext cx="2362200" cy="830997"/>
          </a:xfrm>
          <a:prstGeom prst="rect">
            <a:avLst/>
          </a:prstGeom>
          <a:noFill/>
          <a:ln w="9525">
            <a:noFill/>
            <a:miter lim="800000"/>
            <a:headEnd/>
            <a:tailEnd/>
          </a:ln>
        </p:spPr>
        <p:txBody>
          <a:bodyPr wrap="square" numCol="1">
            <a:prstTxWarp prst="textNoShape">
              <a:avLst/>
            </a:prstTxWarp>
            <a:spAutoFit/>
          </a:bodyPr>
          <a:lstStyle/>
          <a:p>
            <a:pPr algn="ctr"/>
            <a:r>
              <a:rPr lang="en-US" sz="2400" u="sng" dirty="0" smtClean="0">
                <a:solidFill>
                  <a:schemeClr val="bg1"/>
                </a:solidFill>
                <a:latin typeface="Times New Roman"/>
                <a:cs typeface="Times New Roman"/>
              </a:rPr>
              <a:t>A Downwards Spiral</a:t>
            </a:r>
            <a:endParaRPr lang="en-US" sz="2400" dirty="0" smtClean="0">
              <a:solidFill>
                <a:schemeClr val="bg1"/>
              </a:solidFill>
              <a:latin typeface="Times New Roman"/>
              <a:cs typeface="Times New Roman"/>
            </a:endParaRPr>
          </a:p>
        </p:txBody>
      </p:sp>
      <p:sp>
        <p:nvSpPr>
          <p:cNvPr id="7" name="TextBox 6"/>
          <p:cNvSpPr txBox="1"/>
          <p:nvPr/>
        </p:nvSpPr>
        <p:spPr>
          <a:xfrm>
            <a:off x="0" y="2400300"/>
            <a:ext cx="9144000" cy="446276"/>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God’s wrath is revealed from Heaven – it is His active judgment on evil</a:t>
            </a:r>
            <a:endParaRPr lang="en-US" sz="2300" dirty="0" smtClean="0">
              <a:solidFill>
                <a:srgbClr val="FFFF00"/>
              </a:solidFill>
              <a:latin typeface="Times New Roman"/>
              <a:cs typeface="Times New Roman"/>
            </a:endParaRPr>
          </a:p>
        </p:txBody>
      </p:sp>
      <p:sp>
        <p:nvSpPr>
          <p:cNvPr id="11" name="Alternate Process 10"/>
          <p:cNvSpPr/>
          <p:nvPr/>
        </p:nvSpPr>
        <p:spPr>
          <a:xfrm>
            <a:off x="533400" y="2781300"/>
            <a:ext cx="21336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Godlessness / Idolatry</a:t>
            </a:r>
            <a:endParaRPr lang="en-US" dirty="0">
              <a:solidFill>
                <a:schemeClr val="tx1"/>
              </a:solidFill>
            </a:endParaRPr>
          </a:p>
        </p:txBody>
      </p:sp>
      <p:sp>
        <p:nvSpPr>
          <p:cNvPr id="12" name="Alternate Process 11"/>
          <p:cNvSpPr/>
          <p:nvPr/>
        </p:nvSpPr>
        <p:spPr>
          <a:xfrm>
            <a:off x="5105400" y="2781300"/>
            <a:ext cx="30480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Unrighteousness / Immorality / Depravity</a:t>
            </a:r>
            <a:endParaRPr lang="en-US" dirty="0">
              <a:solidFill>
                <a:srgbClr val="000000"/>
              </a:solidFill>
            </a:endParaRPr>
          </a:p>
        </p:txBody>
      </p:sp>
      <p:sp>
        <p:nvSpPr>
          <p:cNvPr id="14" name="Curved Down Arrow 13"/>
          <p:cNvSpPr/>
          <p:nvPr/>
        </p:nvSpPr>
        <p:spPr>
          <a:xfrm rot="10800000">
            <a:off x="1828800" y="3390900"/>
            <a:ext cx="4724400" cy="990600"/>
          </a:xfrm>
          <a:prstGeom prst="curvedDownArrow">
            <a:avLst/>
          </a:prstGeom>
          <a:solidFill>
            <a:schemeClr val="accent1">
              <a:alpha val="54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0" y="43053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Gods of other religions</a:t>
            </a:r>
          </a:p>
          <a:p>
            <a:pPr marL="357188" indent="-357188">
              <a:buFont typeface="Arial"/>
              <a:buChar char="•"/>
            </a:pPr>
            <a:r>
              <a:rPr lang="en-US" sz="2300" dirty="0" smtClean="0">
                <a:solidFill>
                  <a:srgbClr val="FFFF00"/>
                </a:solidFill>
                <a:latin typeface="Times New Roman"/>
                <a:cs typeface="Times New Roman"/>
              </a:rPr>
              <a:t>New-Age Spiritualism</a:t>
            </a:r>
          </a:p>
          <a:p>
            <a:pPr marL="357188" indent="-357188">
              <a:buFont typeface="Arial"/>
              <a:buChar char="•"/>
            </a:pPr>
            <a:r>
              <a:rPr lang="en-US" sz="2300" dirty="0" smtClean="0">
                <a:solidFill>
                  <a:srgbClr val="FFFF00"/>
                </a:solidFill>
                <a:latin typeface="Times New Roman"/>
                <a:cs typeface="Times New Roman"/>
              </a:rPr>
              <a:t>a god of our own creation (</a:t>
            </a:r>
            <a:r>
              <a:rPr lang="en-US" sz="2300" dirty="0" smtClean="0">
                <a:solidFill>
                  <a:srgbClr val="FFFF00"/>
                </a:solidFill>
                <a:latin typeface="Times New Roman"/>
                <a:cs typeface="Times New Roman"/>
              </a:rPr>
              <a:t>when we decide what God is like)</a:t>
            </a:r>
            <a:endParaRPr lang="en-US" sz="2300" dirty="0" smtClean="0">
              <a:solidFill>
                <a:srgbClr val="FFFF00"/>
              </a:solidFill>
              <a:latin typeface="Times New Roman"/>
              <a:cs typeface="Times New Roman"/>
            </a:endParaRPr>
          </a:p>
        </p:txBody>
      </p:sp>
      <p:sp>
        <p:nvSpPr>
          <p:cNvPr id="16" name="TextBox 15"/>
          <p:cNvSpPr txBox="1"/>
          <p:nvPr/>
        </p:nvSpPr>
        <p:spPr>
          <a:xfrm>
            <a:off x="0" y="3619500"/>
            <a:ext cx="9144000" cy="830997"/>
          </a:xfrm>
          <a:prstGeom prst="rect">
            <a:avLst/>
          </a:prstGeom>
          <a:noFill/>
        </p:spPr>
        <p:txBody>
          <a:bodyPr wrap="square" rtlCol="0">
            <a:spAutoFit/>
          </a:bodyPr>
          <a:lstStyle/>
          <a:p>
            <a:pPr algn="ctr"/>
            <a:r>
              <a:rPr lang="en-US" sz="2400" dirty="0" smtClean="0">
                <a:solidFill>
                  <a:srgbClr val="FFFFFF"/>
                </a:solidFill>
              </a:rPr>
              <a:t>An idol is anything we worship in the place of God / a lie  that makes us suppress the truth and turn our backs on God</a:t>
            </a:r>
            <a:endParaRPr lang="en-US" sz="24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4" grpId="0" build="p" animBg="1"/>
      <p:bldP spid="25" grpId="0"/>
      <p:bldP spid="8" grpId="0"/>
      <p:bldP spid="7" grpId="0" build="p"/>
      <p:bldP spid="11" grpId="0" animBg="1"/>
      <p:bldP spid="12" grpId="0" animBg="1"/>
      <p:bldP spid="14" grpId="0" animBg="1"/>
      <p:bldP spid="15" grpId="0" build="p"/>
      <p:bldP spid="16"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Curved Down Arrow 12"/>
          <p:cNvSpPr/>
          <p:nvPr/>
        </p:nvSpPr>
        <p:spPr>
          <a:xfrm>
            <a:off x="1836405" y="152400"/>
            <a:ext cx="4724400" cy="990600"/>
          </a:xfrm>
          <a:prstGeom prst="curvedDownArrow">
            <a:avLst/>
          </a:prstGeom>
          <a:solidFill>
            <a:schemeClr val="accent1">
              <a:alpha val="5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5" name="TextBox 14"/>
          <p:cNvSpPr txBox="1">
            <a:spLocks noChangeArrowheads="1"/>
          </p:cNvSpPr>
          <p:nvPr/>
        </p:nvSpPr>
        <p:spPr bwMode="auto">
          <a:xfrm>
            <a:off x="7605" y="0"/>
            <a:ext cx="9067800" cy="830997"/>
          </a:xfrm>
          <a:prstGeom prst="rect">
            <a:avLst/>
          </a:prstGeom>
          <a:noFill/>
          <a:ln w="9525">
            <a:noFill/>
            <a:miter lim="800000"/>
            <a:headEnd/>
            <a:tailEnd/>
          </a:ln>
        </p:spPr>
        <p:txBody>
          <a:bodyPr wrap="square" numCol="1">
            <a:prstTxWarp prst="textNoShape">
              <a:avLst/>
            </a:prstTxWarp>
            <a:spAutoFit/>
          </a:bodyPr>
          <a:lstStyle/>
          <a:p>
            <a:pPr algn="ctr"/>
            <a:r>
              <a:rPr lang="en-US" sz="2400" i="1" dirty="0" smtClean="0">
                <a:solidFill>
                  <a:srgbClr val="FFFF00"/>
                </a:solidFill>
                <a:latin typeface="Times New Roman"/>
                <a:cs typeface="Times New Roman"/>
              </a:rPr>
              <a:t>The </a:t>
            </a:r>
            <a:r>
              <a:rPr lang="en-US" sz="2400" b="1" i="1" dirty="0" smtClean="0">
                <a:solidFill>
                  <a:srgbClr val="FFFF00"/>
                </a:solidFill>
                <a:latin typeface="Times New Roman"/>
                <a:cs typeface="Times New Roman"/>
              </a:rPr>
              <a:t>wrath of God</a:t>
            </a:r>
            <a:r>
              <a:rPr lang="en-US" sz="2400" i="1" dirty="0" smtClean="0">
                <a:solidFill>
                  <a:srgbClr val="FFFF00"/>
                </a:solidFill>
                <a:latin typeface="Times New Roman"/>
                <a:cs typeface="Times New Roman"/>
              </a:rPr>
              <a:t> is the active opposition of God’s holy nature to everything that is evil</a:t>
            </a:r>
            <a:endParaRPr lang="en-US" sz="2400" i="1" dirty="0" smtClean="0">
              <a:solidFill>
                <a:srgbClr val="FFFF00"/>
              </a:solidFill>
              <a:latin typeface="Times New Roman"/>
              <a:cs typeface="Times New Roman"/>
            </a:endParaRPr>
          </a:p>
        </p:txBody>
      </p:sp>
      <p:sp>
        <p:nvSpPr>
          <p:cNvPr id="8" name="TextBox 14"/>
          <p:cNvSpPr txBox="1">
            <a:spLocks noChangeArrowheads="1"/>
          </p:cNvSpPr>
          <p:nvPr/>
        </p:nvSpPr>
        <p:spPr bwMode="auto">
          <a:xfrm>
            <a:off x="2674605" y="1143000"/>
            <a:ext cx="2362200" cy="830997"/>
          </a:xfrm>
          <a:prstGeom prst="rect">
            <a:avLst/>
          </a:prstGeom>
          <a:noFill/>
          <a:ln w="9525">
            <a:noFill/>
            <a:miter lim="800000"/>
            <a:headEnd/>
            <a:tailEnd/>
          </a:ln>
        </p:spPr>
        <p:txBody>
          <a:bodyPr wrap="square" numCol="1">
            <a:prstTxWarp prst="textNoShape">
              <a:avLst/>
            </a:prstTxWarp>
            <a:spAutoFit/>
          </a:bodyPr>
          <a:lstStyle/>
          <a:p>
            <a:pPr algn="ctr"/>
            <a:r>
              <a:rPr lang="en-US" sz="2400" u="sng" dirty="0" smtClean="0">
                <a:solidFill>
                  <a:schemeClr val="bg1"/>
                </a:solidFill>
                <a:latin typeface="Times New Roman"/>
                <a:cs typeface="Times New Roman"/>
              </a:rPr>
              <a:t>A Downwards Spiral</a:t>
            </a:r>
            <a:endParaRPr lang="en-US" sz="2400" dirty="0" smtClean="0">
              <a:solidFill>
                <a:schemeClr val="bg1"/>
              </a:solidFill>
              <a:latin typeface="Times New Roman"/>
              <a:cs typeface="Times New Roman"/>
            </a:endParaRPr>
          </a:p>
        </p:txBody>
      </p:sp>
      <p:sp>
        <p:nvSpPr>
          <p:cNvPr id="7" name="TextBox 6"/>
          <p:cNvSpPr txBox="1"/>
          <p:nvPr/>
        </p:nvSpPr>
        <p:spPr>
          <a:xfrm>
            <a:off x="7605" y="762000"/>
            <a:ext cx="9144000" cy="446276"/>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God’s wrath is revealed from Heaven – it is His active judgment on evil</a:t>
            </a:r>
            <a:endParaRPr lang="en-US" sz="2300" dirty="0" smtClean="0">
              <a:solidFill>
                <a:srgbClr val="FFFF00"/>
              </a:solidFill>
              <a:latin typeface="Times New Roman"/>
              <a:cs typeface="Times New Roman"/>
            </a:endParaRPr>
          </a:p>
        </p:txBody>
      </p:sp>
      <p:sp>
        <p:nvSpPr>
          <p:cNvPr id="11" name="Alternate Process 10"/>
          <p:cNvSpPr/>
          <p:nvPr/>
        </p:nvSpPr>
        <p:spPr>
          <a:xfrm>
            <a:off x="541005" y="1143000"/>
            <a:ext cx="2133600"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Godlessness / Idolatry</a:t>
            </a:r>
            <a:endParaRPr lang="en-US" dirty="0">
              <a:solidFill>
                <a:schemeClr val="tx1"/>
              </a:solidFill>
            </a:endParaRPr>
          </a:p>
        </p:txBody>
      </p:sp>
      <p:sp>
        <p:nvSpPr>
          <p:cNvPr id="12" name="Alternate Process 11"/>
          <p:cNvSpPr/>
          <p:nvPr/>
        </p:nvSpPr>
        <p:spPr>
          <a:xfrm>
            <a:off x="5113004" y="1143000"/>
            <a:ext cx="2887995" cy="60960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Unrighteousness / Immorality / Depravity</a:t>
            </a:r>
            <a:endParaRPr lang="en-US" dirty="0">
              <a:solidFill>
                <a:srgbClr val="000000"/>
              </a:solidFill>
            </a:endParaRPr>
          </a:p>
        </p:txBody>
      </p:sp>
      <p:sp>
        <p:nvSpPr>
          <p:cNvPr id="14" name="Curved Down Arrow 13"/>
          <p:cNvSpPr/>
          <p:nvPr/>
        </p:nvSpPr>
        <p:spPr>
          <a:xfrm rot="10800000">
            <a:off x="1836405" y="1752600"/>
            <a:ext cx="4724400" cy="990600"/>
          </a:xfrm>
          <a:prstGeom prst="curvedDownArrow">
            <a:avLst/>
          </a:prstGeom>
          <a:solidFill>
            <a:schemeClr val="accent1">
              <a:alpha val="54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0" y="2705100"/>
            <a:ext cx="9144000" cy="1862048"/>
          </a:xfrm>
          <a:prstGeom prst="rect">
            <a:avLst/>
          </a:prstGeom>
          <a:noFill/>
        </p:spPr>
        <p:txBody>
          <a:bodyPr wrap="square" rtlCol="0">
            <a:spAutoFit/>
          </a:bodyPr>
          <a:lstStyle/>
          <a:p>
            <a:pPr marL="357188" indent="-357188">
              <a:buFont typeface="Arial"/>
              <a:buChar char="•"/>
            </a:pPr>
            <a:r>
              <a:rPr lang="en-US" sz="2300" dirty="0" smtClean="0">
                <a:solidFill>
                  <a:srgbClr val="FFFF00"/>
                </a:solidFill>
                <a:latin typeface="Times New Roman"/>
                <a:cs typeface="Times New Roman"/>
              </a:rPr>
              <a:t>Gods of other religions</a:t>
            </a:r>
          </a:p>
          <a:p>
            <a:pPr marL="357188" indent="-357188">
              <a:buFont typeface="Arial"/>
              <a:buChar char="•"/>
            </a:pPr>
            <a:r>
              <a:rPr lang="en-US" sz="2300" dirty="0" smtClean="0">
                <a:solidFill>
                  <a:srgbClr val="FFFF00"/>
                </a:solidFill>
                <a:latin typeface="Times New Roman"/>
                <a:cs typeface="Times New Roman"/>
              </a:rPr>
              <a:t>New-Age Spiritualism</a:t>
            </a:r>
          </a:p>
          <a:p>
            <a:pPr marL="357188" indent="-357188">
              <a:buFont typeface="Arial"/>
              <a:buChar char="•"/>
            </a:pPr>
            <a:r>
              <a:rPr lang="en-US" sz="2300" dirty="0" smtClean="0">
                <a:solidFill>
                  <a:srgbClr val="FFFF00"/>
                </a:solidFill>
                <a:latin typeface="Times New Roman"/>
                <a:cs typeface="Times New Roman"/>
              </a:rPr>
              <a:t>a god of our own creation (</a:t>
            </a:r>
            <a:r>
              <a:rPr lang="en-US" sz="2300" dirty="0" smtClean="0">
                <a:solidFill>
                  <a:srgbClr val="FFFF00"/>
                </a:solidFill>
                <a:latin typeface="Times New Roman"/>
                <a:cs typeface="Times New Roman"/>
              </a:rPr>
              <a:t>when we decide what God is like)</a:t>
            </a:r>
          </a:p>
          <a:p>
            <a:pPr marL="357188" indent="-357188">
              <a:buFont typeface="Arial"/>
              <a:buChar char="•"/>
            </a:pPr>
            <a:r>
              <a:rPr lang="en-US" sz="2300" dirty="0" smtClean="0">
                <a:solidFill>
                  <a:srgbClr val="FFFF00"/>
                </a:solidFill>
                <a:latin typeface="Times New Roman"/>
                <a:cs typeface="Times New Roman"/>
              </a:rPr>
              <a:t>a god of ideological science (impossible theories of evolution / big-bang, used to justify our rejection of God)</a:t>
            </a:r>
            <a:endParaRPr lang="en-US" sz="2300" dirty="0" smtClean="0">
              <a:solidFill>
                <a:srgbClr val="FFFF00"/>
              </a:solidFill>
              <a:latin typeface="Times New Roman"/>
              <a:cs typeface="Times New Roman"/>
            </a:endParaRPr>
          </a:p>
        </p:txBody>
      </p:sp>
      <p:sp>
        <p:nvSpPr>
          <p:cNvPr id="16" name="TextBox 15"/>
          <p:cNvSpPr txBox="1"/>
          <p:nvPr/>
        </p:nvSpPr>
        <p:spPr>
          <a:xfrm>
            <a:off x="0" y="1943100"/>
            <a:ext cx="9144000" cy="830997"/>
          </a:xfrm>
          <a:prstGeom prst="rect">
            <a:avLst/>
          </a:prstGeom>
          <a:noFill/>
        </p:spPr>
        <p:txBody>
          <a:bodyPr wrap="square" rtlCol="0">
            <a:spAutoFit/>
          </a:bodyPr>
          <a:lstStyle/>
          <a:p>
            <a:pPr algn="ctr"/>
            <a:r>
              <a:rPr lang="en-US" sz="2400" dirty="0" smtClean="0">
                <a:solidFill>
                  <a:srgbClr val="FFFFFF"/>
                </a:solidFill>
              </a:rPr>
              <a:t>An idol is anything we worship in the place of God / a lie  that makes us suppress the truth and turn our backs on God</a:t>
            </a:r>
            <a:endParaRPr lang="en-US" sz="2400" dirty="0">
              <a:solidFill>
                <a:srgbClr val="FFFFFF"/>
              </a:solidFill>
            </a:endParaRPr>
          </a:p>
        </p:txBody>
      </p:sp>
      <p:sp>
        <p:nvSpPr>
          <p:cNvPr id="17" name="TextBox 16"/>
          <p:cNvSpPr txBox="1"/>
          <p:nvPr/>
        </p:nvSpPr>
        <p:spPr>
          <a:xfrm>
            <a:off x="0" y="45339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God reveals Himself (His eternal power and Divine nature) in creation</a:t>
            </a:r>
          </a:p>
          <a:p>
            <a:pPr marL="357188" indent="-357188">
              <a:buFont typeface="Arial"/>
              <a:buChar char="•"/>
            </a:pPr>
            <a:r>
              <a:rPr lang="en-US" sz="2300" dirty="0" smtClean="0">
                <a:solidFill>
                  <a:srgbClr val="FFFFFF"/>
                </a:solidFill>
                <a:latin typeface="Times New Roman"/>
                <a:cs typeface="Times New Roman"/>
              </a:rPr>
              <a:t>“humanism”  –  worshipping the creature rather than the creator</a:t>
            </a:r>
          </a:p>
          <a:p>
            <a:pPr marL="357188" indent="-357188">
              <a:buFont typeface="Arial"/>
              <a:buChar char="•"/>
            </a:pPr>
            <a:r>
              <a:rPr lang="en-US" sz="2300" dirty="0" smtClean="0">
                <a:solidFill>
                  <a:srgbClr val="FFFFFF"/>
                </a:solidFill>
                <a:latin typeface="Times New Roman"/>
                <a:cs typeface="Times New Roman"/>
              </a:rPr>
              <a:t>The downwards spiral begins when </a:t>
            </a:r>
            <a:r>
              <a:rPr lang="en-US" sz="2300" dirty="0" smtClean="0">
                <a:solidFill>
                  <a:srgbClr val="FFFFFF"/>
                </a:solidFill>
                <a:latin typeface="Times New Roman"/>
                <a:cs typeface="Times New Roman"/>
              </a:rPr>
              <a:t>a generation turn their backs on God</a:t>
            </a:r>
            <a:endParaRPr lang="en-US" sz="2300" dirty="0" smtClean="0">
              <a:solidFill>
                <a:srgbClr val="FFFFFF"/>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26173</TotalTime>
  <Words>706</Words>
  <Application>Microsoft Macintosh PowerPoint</Application>
  <PresentationFormat>On-screen Show (16:10)</PresentationFormat>
  <Paragraphs>35</Paragraphs>
  <Slides>7</Slides>
  <Notes>2</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Default Design</vt:lpstr>
      <vt:lpstr>Slide 1</vt:lpstr>
      <vt:lpstr>Slide 2</vt:lpstr>
      <vt:lpstr>Slide 3</vt:lpstr>
      <vt:lpstr>Slide 4</vt:lpstr>
      <vt:lpstr>Slide 5</vt:lpstr>
      <vt:lpstr>Slide 6</vt:lpstr>
      <vt:lpstr>Slide 7</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241</cp:revision>
  <cp:lastPrinted>2016-05-07T02:05:56Z</cp:lastPrinted>
  <dcterms:created xsi:type="dcterms:W3CDTF">2016-05-07T01:13:52Z</dcterms:created>
  <dcterms:modified xsi:type="dcterms:W3CDTF">2016-05-07T02:07:42Z</dcterms:modified>
</cp:coreProperties>
</file>